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3"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69" d="100"/>
          <a:sy n="69" d="100"/>
        </p:scale>
        <p:origin x="84" y="6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B61BEF0D-F0BB-DE4B-95CE-6DB70DBA9567}" type="datetimeFigureOut">
              <a:rPr lang="en-US" smtClean="0"/>
              <a:pPr/>
              <a:t>9/24/2018</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D57F1E4F-1CFF-5643-939E-217C01CDF565}" type="slidenum">
              <a:rPr lang="en-US" smtClean="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87288036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92559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75356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68883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B61BEF0D-F0BB-DE4B-95CE-6DB70DBA9567}" type="datetimeFigureOut">
              <a:rPr lang="en-US" smtClean="0"/>
              <a:pPr/>
              <a:t>9/24/2018</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83025398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9/24/2018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74731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9/24/2018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02696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9/24/2018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2536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9/24/2018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10102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61BEF0D-F0BB-DE4B-95CE-6DB70DBA9567}" type="datetimeFigureOut">
              <a:rPr lang="en-US" smtClean="0"/>
              <a:pPr/>
              <a:t>9/24/2018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24516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61BEF0D-F0BB-DE4B-95CE-6DB70DBA9567}" type="datetimeFigureOut">
              <a:rPr lang="en-US" smtClean="0"/>
              <a:pPr/>
              <a:t>9/24/2018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56592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B61BEF0D-F0BB-DE4B-95CE-6DB70DBA9567}" type="datetimeFigureOut">
              <a:rPr lang="en-US" smtClean="0"/>
              <a:pPr/>
              <a:t>9/24/2018</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D57F1E4F-1CFF-5643-939E-217C01CDF565}"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10135367"/>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yosemite.epa.gov/OSW/rcra.nsf/ea6e50dc6214725285256bf00063269d/D9E61A0505DB4B6885256817006E32B8/$file/14291.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archive.epa.gov/epawaste/hazard/web/pdf/mrw_slide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5385" y="1233055"/>
            <a:ext cx="8361229" cy="2390389"/>
          </a:xfrm>
        </p:spPr>
        <p:txBody>
          <a:bodyPr>
            <a:normAutofit/>
          </a:bodyPr>
          <a:lstStyle/>
          <a:p>
            <a:r>
              <a:rPr lang="en-US" sz="5400" dirty="0"/>
              <a:t>Case Study </a:t>
            </a:r>
            <a:br>
              <a:rPr lang="en-US" sz="5400" dirty="0"/>
            </a:br>
            <a:r>
              <a:rPr lang="en-US" sz="4800" dirty="0"/>
              <a:t>Former </a:t>
            </a:r>
            <a:br>
              <a:rPr lang="en-US" sz="4800" dirty="0"/>
            </a:br>
            <a:r>
              <a:rPr lang="en-US" sz="4800" dirty="0"/>
              <a:t>Pistol range</a:t>
            </a:r>
          </a:p>
        </p:txBody>
      </p:sp>
      <p:sp>
        <p:nvSpPr>
          <p:cNvPr id="3" name="Subtitle 2"/>
          <p:cNvSpPr>
            <a:spLocks noGrp="1"/>
          </p:cNvSpPr>
          <p:nvPr>
            <p:ph type="subTitle" idx="1"/>
          </p:nvPr>
        </p:nvSpPr>
        <p:spPr>
          <a:xfrm>
            <a:off x="2679906" y="3956279"/>
            <a:ext cx="6831673" cy="1807212"/>
          </a:xfrm>
        </p:spPr>
        <p:txBody>
          <a:bodyPr>
            <a:normAutofit fontScale="70000" lnSpcReduction="20000"/>
          </a:bodyPr>
          <a:lstStyle/>
          <a:p>
            <a:r>
              <a:rPr lang="en-US" sz="4500" dirty="0"/>
              <a:t>Land Disposal Restrictions </a:t>
            </a:r>
          </a:p>
          <a:p>
            <a:r>
              <a:rPr lang="en-US" sz="4500" dirty="0"/>
              <a:t>Management of Remediation Waste</a:t>
            </a:r>
          </a:p>
          <a:p>
            <a:endParaRPr lang="en-US" dirty="0"/>
          </a:p>
          <a:p>
            <a:r>
              <a:rPr lang="en-US" dirty="0"/>
              <a:t>Martin E. Sánchez</a:t>
            </a:r>
          </a:p>
          <a:p>
            <a:r>
              <a:rPr lang="en-US" dirty="0"/>
              <a:t>NJDEP</a:t>
            </a:r>
          </a:p>
        </p:txBody>
      </p:sp>
    </p:spTree>
    <p:extLst>
      <p:ext uri="{BB962C8B-B14F-4D97-AF65-F5344CB8AC3E}">
        <p14:creationId xmlns:p14="http://schemas.microsoft.com/office/powerpoint/2010/main" val="561052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0E807223-DF88-4D6D-970E-08919E5E02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7" name="Content Placeholder 16">
            <a:extLst>
              <a:ext uri="{FF2B5EF4-FFF2-40B4-BE49-F238E27FC236}">
                <a16:creationId xmlns:a16="http://schemas.microsoft.com/office/drawing/2014/main" id="{D813E021-48DB-4D1B-92C4-F592E392AE91}"/>
              </a:ext>
            </a:extLst>
          </p:cNvPr>
          <p:cNvPicPr>
            <a:picLocks noGrp="1" noChangeAspect="1"/>
          </p:cNvPicPr>
          <p:nvPr>
            <p:ph idx="1"/>
          </p:nvPr>
        </p:nvPicPr>
        <p:blipFill rotWithShape="1">
          <a:blip r:embed="rId2"/>
          <a:srcRect r="1" b="15708"/>
          <a:stretch/>
        </p:blipFill>
        <p:spPr>
          <a:xfrm>
            <a:off x="-1" y="10"/>
            <a:ext cx="12188652" cy="6857990"/>
          </a:xfrm>
          <a:prstGeom prst="rect">
            <a:avLst/>
          </a:prstGeom>
        </p:spPr>
      </p:pic>
      <p:sp>
        <p:nvSpPr>
          <p:cNvPr id="24" name="Rectangle 23">
            <a:extLst>
              <a:ext uri="{FF2B5EF4-FFF2-40B4-BE49-F238E27FC236}">
                <a16:creationId xmlns:a16="http://schemas.microsoft.com/office/drawing/2014/main" id="{2078F889-8780-48D5-8B9E-DF8B130637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58" y="0"/>
            <a:ext cx="12192000" cy="6858000"/>
          </a:xfrm>
          <a:prstGeom prst="rect">
            <a:avLst/>
          </a:prstGeom>
          <a:gradFill flip="none" rotWithShape="1">
            <a:gsLst>
              <a:gs pos="20000">
                <a:schemeClr val="tx2">
                  <a:alpha val="70000"/>
                </a:schemeClr>
              </a:gs>
              <a:gs pos="100000">
                <a:schemeClr val="tx2"/>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1600" y="685800"/>
            <a:ext cx="9601200" cy="1046018"/>
          </a:xfrm>
        </p:spPr>
        <p:txBody>
          <a:bodyPr vert="horz" lIns="91440" tIns="45720" rIns="91440" bIns="45720" rtlCol="0" anchor="t">
            <a:normAutofit/>
          </a:bodyPr>
          <a:lstStyle/>
          <a:p>
            <a:pPr>
              <a:lnSpc>
                <a:spcPct val="89000"/>
              </a:lnSpc>
            </a:pPr>
            <a:r>
              <a:rPr lang="en-US" sz="4400" dirty="0">
                <a:solidFill>
                  <a:schemeClr val="bg2"/>
                </a:solidFill>
              </a:rPr>
              <a:t>Background</a:t>
            </a:r>
          </a:p>
        </p:txBody>
      </p:sp>
      <p:sp>
        <p:nvSpPr>
          <p:cNvPr id="26" name="Rectangle 25">
            <a:extLst>
              <a:ext uri="{FF2B5EF4-FFF2-40B4-BE49-F238E27FC236}">
                <a16:creationId xmlns:a16="http://schemas.microsoft.com/office/drawing/2014/main" id="{3A4CABA2-22A0-44B2-BD92-28FF73FCEA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ext Placeholder 3"/>
          <p:cNvSpPr>
            <a:spLocks noGrp="1"/>
          </p:cNvSpPr>
          <p:nvPr>
            <p:ph type="body" sz="half" idx="2"/>
          </p:nvPr>
        </p:nvSpPr>
        <p:spPr>
          <a:xfrm>
            <a:off x="1371600" y="1731818"/>
            <a:ext cx="9601200" cy="4688032"/>
          </a:xfrm>
        </p:spPr>
        <p:txBody>
          <a:bodyPr vert="horz" lIns="91440" tIns="45720" rIns="91440" bIns="45720" rtlCol="0">
            <a:normAutofit/>
          </a:bodyPr>
          <a:lstStyle/>
          <a:p>
            <a:pPr marL="384048" indent="-384048">
              <a:lnSpc>
                <a:spcPct val="94000"/>
              </a:lnSpc>
              <a:spcAft>
                <a:spcPts val="200"/>
              </a:spcAft>
              <a:buFont typeface="Franklin Gothic Book" panose="020B0503020102020204" pitchFamily="34" charset="0"/>
              <a:buChar char="•"/>
            </a:pPr>
            <a:r>
              <a:rPr lang="en-US" sz="2400" dirty="0">
                <a:solidFill>
                  <a:schemeClr val="bg2"/>
                </a:solidFill>
              </a:rPr>
              <a:t>LSRP was managing the remediation of site</a:t>
            </a:r>
          </a:p>
          <a:p>
            <a:pPr marL="384048" indent="-384048">
              <a:lnSpc>
                <a:spcPct val="94000"/>
              </a:lnSpc>
              <a:spcAft>
                <a:spcPts val="200"/>
              </a:spcAft>
              <a:buFont typeface="Franklin Gothic Book" panose="020B0503020102020204" pitchFamily="34" charset="0"/>
              <a:buChar char="•"/>
            </a:pPr>
            <a:r>
              <a:rPr lang="en-US" sz="2400" dirty="0">
                <a:solidFill>
                  <a:schemeClr val="bg2"/>
                </a:solidFill>
              </a:rPr>
              <a:t>EPA ID number acquired for disposal offsite</a:t>
            </a:r>
          </a:p>
          <a:p>
            <a:pPr marL="384048" indent="-384048">
              <a:lnSpc>
                <a:spcPct val="94000"/>
              </a:lnSpc>
              <a:spcAft>
                <a:spcPts val="200"/>
              </a:spcAft>
              <a:buFont typeface="Franklin Gothic Book" panose="020B0503020102020204" pitchFamily="34" charset="0"/>
              <a:buChar char="•"/>
            </a:pPr>
            <a:r>
              <a:rPr lang="en-US" sz="2400" dirty="0">
                <a:solidFill>
                  <a:schemeClr val="bg2"/>
                </a:solidFill>
              </a:rPr>
              <a:t>Samples of soil showed TCLP Lead </a:t>
            </a:r>
            <a:r>
              <a:rPr lang="en-US" sz="2400" b="1" dirty="0">
                <a:solidFill>
                  <a:schemeClr val="bg2"/>
                </a:solidFill>
              </a:rPr>
              <a:t>651 mg/L</a:t>
            </a:r>
          </a:p>
          <a:p>
            <a:pPr marL="384048" indent="-384048">
              <a:lnSpc>
                <a:spcPct val="94000"/>
              </a:lnSpc>
              <a:spcAft>
                <a:spcPts val="200"/>
              </a:spcAft>
              <a:buFont typeface="Franklin Gothic Book" panose="020B0503020102020204" pitchFamily="34" charset="0"/>
              <a:buChar char="•"/>
            </a:pPr>
            <a:r>
              <a:rPr lang="en-US" sz="2400" dirty="0">
                <a:solidFill>
                  <a:schemeClr val="bg2"/>
                </a:solidFill>
              </a:rPr>
              <a:t>TCLP Lead Regulatory limit &gt;5 mg/L</a:t>
            </a:r>
          </a:p>
          <a:p>
            <a:pPr marL="384048" indent="-384048">
              <a:lnSpc>
                <a:spcPct val="94000"/>
              </a:lnSpc>
              <a:spcAft>
                <a:spcPts val="200"/>
              </a:spcAft>
            </a:pPr>
            <a:endParaRPr lang="en-US" sz="2400" dirty="0">
              <a:solidFill>
                <a:schemeClr val="bg2"/>
              </a:solidFill>
            </a:endParaRPr>
          </a:p>
          <a:p>
            <a:pPr marL="384048" indent="-384048">
              <a:lnSpc>
                <a:spcPct val="94000"/>
              </a:lnSpc>
              <a:spcAft>
                <a:spcPts val="200"/>
              </a:spcAft>
            </a:pPr>
            <a:r>
              <a:rPr lang="en-US" sz="2400" b="1" u="sng" dirty="0">
                <a:solidFill>
                  <a:schemeClr val="bg2"/>
                </a:solidFill>
              </a:rPr>
              <a:t>Disposal vs. Treatment</a:t>
            </a:r>
          </a:p>
          <a:p>
            <a:pPr marL="384048" indent="-384048">
              <a:lnSpc>
                <a:spcPct val="94000"/>
              </a:lnSpc>
              <a:spcAft>
                <a:spcPts val="200"/>
              </a:spcAft>
              <a:buFont typeface="Franklin Gothic Book" panose="020B0503020102020204" pitchFamily="34" charset="0"/>
              <a:buChar char="•"/>
            </a:pPr>
            <a:r>
              <a:rPr lang="en-US" sz="2400" dirty="0">
                <a:solidFill>
                  <a:schemeClr val="bg2"/>
                </a:solidFill>
              </a:rPr>
              <a:t>LSRP subcontracted outfit for excavation, transportation and disposal of Pb contaminated soils </a:t>
            </a:r>
          </a:p>
          <a:p>
            <a:pPr marL="384048" indent="-384048">
              <a:lnSpc>
                <a:spcPct val="94000"/>
              </a:lnSpc>
              <a:spcAft>
                <a:spcPts val="200"/>
              </a:spcAft>
              <a:buFont typeface="Franklin Gothic Book" panose="020B0503020102020204" pitchFamily="34" charset="0"/>
              <a:buChar char="•"/>
            </a:pPr>
            <a:r>
              <a:rPr lang="en-US" sz="2400" dirty="0">
                <a:solidFill>
                  <a:schemeClr val="bg2"/>
                </a:solidFill>
              </a:rPr>
              <a:t>Subcontractor hired Environmental Contractor to treat Pb contaminated soils on-site </a:t>
            </a:r>
          </a:p>
          <a:p>
            <a:pPr marL="384048" indent="-384048">
              <a:lnSpc>
                <a:spcPct val="94000"/>
              </a:lnSpc>
              <a:spcAft>
                <a:spcPts val="200"/>
              </a:spcAft>
              <a:buFont typeface="Franklin Gothic Book" panose="020B0503020102020204" pitchFamily="34" charset="0"/>
              <a:buChar char="•"/>
            </a:pPr>
            <a:r>
              <a:rPr lang="en-US" sz="2400" dirty="0">
                <a:solidFill>
                  <a:schemeClr val="bg2"/>
                </a:solidFill>
              </a:rPr>
              <a:t>Treated soils were sent to Subtitle D landfill as </a:t>
            </a:r>
            <a:r>
              <a:rPr lang="en-US" sz="2400" b="1" dirty="0">
                <a:solidFill>
                  <a:schemeClr val="bg2"/>
                </a:solidFill>
              </a:rPr>
              <a:t>ID27</a:t>
            </a:r>
            <a:r>
              <a:rPr lang="en-US" sz="2400" dirty="0">
                <a:solidFill>
                  <a:schemeClr val="bg2"/>
                </a:solidFill>
              </a:rPr>
              <a:t> for land disposal</a:t>
            </a:r>
          </a:p>
          <a:p>
            <a:pPr marL="384048" indent="-384048">
              <a:lnSpc>
                <a:spcPct val="94000"/>
              </a:lnSpc>
              <a:spcAft>
                <a:spcPts val="200"/>
              </a:spcAft>
            </a:pPr>
            <a:endParaRPr lang="en-US" dirty="0">
              <a:solidFill>
                <a:schemeClr val="bg2"/>
              </a:solidFill>
            </a:endParaRPr>
          </a:p>
        </p:txBody>
      </p:sp>
    </p:spTree>
    <p:extLst>
      <p:ext uri="{BB962C8B-B14F-4D97-AF65-F5344CB8AC3E}">
        <p14:creationId xmlns:p14="http://schemas.microsoft.com/office/powerpoint/2010/main" val="2097467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95400" y="304800"/>
            <a:ext cx="9601200" cy="775855"/>
          </a:xfrm>
        </p:spPr>
        <p:txBody>
          <a:bodyPr>
            <a:normAutofit/>
          </a:bodyPr>
          <a:lstStyle/>
          <a:p>
            <a:r>
              <a:rPr lang="en-US" dirty="0"/>
              <a:t>Inspection Findings</a:t>
            </a:r>
          </a:p>
        </p:txBody>
      </p:sp>
      <p:sp>
        <p:nvSpPr>
          <p:cNvPr id="6" name="Content Placeholder 5"/>
          <p:cNvSpPr>
            <a:spLocks noGrp="1"/>
          </p:cNvSpPr>
          <p:nvPr>
            <p:ph idx="1"/>
          </p:nvPr>
        </p:nvSpPr>
        <p:spPr>
          <a:xfrm>
            <a:off x="1371600" y="1080656"/>
            <a:ext cx="9601200" cy="4156362"/>
          </a:xfrm>
        </p:spPr>
        <p:txBody>
          <a:bodyPr>
            <a:normAutofit/>
          </a:bodyPr>
          <a:lstStyle/>
          <a:p>
            <a:r>
              <a:rPr lang="en-US" sz="2400" dirty="0"/>
              <a:t>LSRP indicated that that the soils excavated and treated on a concrete pad. The treatment reagent (slurry) </a:t>
            </a:r>
            <a:r>
              <a:rPr lang="en-US" sz="2400" dirty="0" err="1"/>
              <a:t>Maectite</a:t>
            </a:r>
            <a:r>
              <a:rPr lang="en-US" sz="2400" dirty="0"/>
              <a:t> was poured on to the mound of soil and mixed using a back hoe. </a:t>
            </a:r>
          </a:p>
          <a:p>
            <a:r>
              <a:rPr lang="en-US" sz="2400" dirty="0"/>
              <a:t>The treated soils were sampled and tested prior to shipment off-site.</a:t>
            </a:r>
          </a:p>
          <a:p>
            <a:r>
              <a:rPr lang="en-US" sz="2400" dirty="0"/>
              <a:t>Subtitle D landfill indicated that the TCLP Pb of the treated soils received for land disposal were 1.1 mg/L. The treatment standard in 0.75 mg/L.</a:t>
            </a:r>
          </a:p>
          <a:p>
            <a:r>
              <a:rPr lang="en-US" sz="2400" dirty="0"/>
              <a:t>No records of compliance to Land Disposal Restriction requirements were noted.</a:t>
            </a:r>
          </a:p>
          <a:p>
            <a:endParaRPr lang="en-US" sz="2400" dirty="0"/>
          </a:p>
          <a:p>
            <a:pPr marL="530352" lvl="1" indent="0">
              <a:buNone/>
            </a:pPr>
            <a:endParaRPr lang="en-US" sz="2400" b="1" dirty="0"/>
          </a:p>
          <a:p>
            <a:endParaRPr lang="en-US" sz="2400" dirty="0"/>
          </a:p>
          <a:p>
            <a:endParaRPr lang="en-US" sz="2400" dirty="0"/>
          </a:p>
        </p:txBody>
      </p:sp>
    </p:spTree>
    <p:extLst>
      <p:ext uri="{BB962C8B-B14F-4D97-AF65-F5344CB8AC3E}">
        <p14:creationId xmlns:p14="http://schemas.microsoft.com/office/powerpoint/2010/main" val="708021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53291"/>
            <a:ext cx="9601200" cy="865909"/>
          </a:xfrm>
        </p:spPr>
        <p:txBody>
          <a:bodyPr/>
          <a:lstStyle/>
          <a:p>
            <a:r>
              <a:rPr lang="en-US" b="1" dirty="0"/>
              <a:t>Notice of Violation Issued</a:t>
            </a:r>
          </a:p>
        </p:txBody>
      </p:sp>
      <p:sp>
        <p:nvSpPr>
          <p:cNvPr id="5" name="Content Placeholder 4">
            <a:extLst>
              <a:ext uri="{FF2B5EF4-FFF2-40B4-BE49-F238E27FC236}">
                <a16:creationId xmlns:a16="http://schemas.microsoft.com/office/drawing/2014/main" id="{9C643F74-B196-4F1A-8082-D2802EBF0620}"/>
              </a:ext>
            </a:extLst>
          </p:cNvPr>
          <p:cNvSpPr>
            <a:spLocks noGrp="1"/>
          </p:cNvSpPr>
          <p:nvPr>
            <p:ph idx="1"/>
          </p:nvPr>
        </p:nvSpPr>
        <p:spPr>
          <a:xfrm>
            <a:off x="1371600" y="1219200"/>
            <a:ext cx="9601200" cy="5514109"/>
          </a:xfrm>
        </p:spPr>
        <p:txBody>
          <a:bodyPr>
            <a:noAutofit/>
          </a:bodyPr>
          <a:lstStyle/>
          <a:p>
            <a:pPr lvl="1">
              <a:spcAft>
                <a:spcPts val="1200"/>
              </a:spcAft>
              <a:buFont typeface="Wingdings" panose="05000000000000000000" pitchFamily="2" charset="2"/>
              <a:buChar char="Ø"/>
            </a:pPr>
            <a:r>
              <a:rPr lang="en-US" sz="2200" b="1" dirty="0"/>
              <a:t>40 CFR 268.7(a)(3) </a:t>
            </a:r>
            <a:r>
              <a:rPr lang="en-US" sz="2200" dirty="0"/>
              <a:t>Failure to send, in its initial shipment, a one-time written notice to Subtitle D landfill that the waste excavated soil sent complies with the treatment standards specified in 40 CFR part 268 subpart D</a:t>
            </a:r>
          </a:p>
          <a:p>
            <a:pPr lvl="1">
              <a:spcAft>
                <a:spcPts val="1200"/>
              </a:spcAft>
              <a:buFont typeface="Wingdings" panose="05000000000000000000" pitchFamily="2" charset="2"/>
              <a:buChar char="Ø"/>
            </a:pPr>
            <a:r>
              <a:rPr lang="en-US" sz="2200" b="1" dirty="0"/>
              <a:t>40 CFR 268.7(a)(5) </a:t>
            </a:r>
            <a:r>
              <a:rPr lang="en-US" sz="2200" dirty="0"/>
              <a:t>Failure to develop and follow a written waste analysis plan which describes the procedures they will carry out to comply with the treatment standards specified in 40 CFR part 268 subpart D</a:t>
            </a:r>
          </a:p>
          <a:p>
            <a:pPr lvl="1">
              <a:spcAft>
                <a:spcPts val="1200"/>
              </a:spcAft>
              <a:buFont typeface="Wingdings" panose="05000000000000000000" pitchFamily="2" charset="2"/>
              <a:buChar char="Ø"/>
            </a:pPr>
            <a:r>
              <a:rPr lang="en-US" sz="2200" b="1" dirty="0"/>
              <a:t>40 CFR 270.10(e-f) </a:t>
            </a:r>
            <a:r>
              <a:rPr lang="en-US" sz="2200" dirty="0"/>
              <a:t>Failure to submit a Part A / Part B permit application to the Department prior to treating (chemical stabilization) Lead contaminated soil (D008 hazardous waste) on a paved floor (un-containerized)</a:t>
            </a:r>
          </a:p>
          <a:p>
            <a:pPr lvl="1">
              <a:spcAft>
                <a:spcPts val="1200"/>
              </a:spcAft>
              <a:buFont typeface="Wingdings" panose="05000000000000000000" pitchFamily="2" charset="2"/>
              <a:buChar char="Ø"/>
            </a:pPr>
            <a:r>
              <a:rPr lang="en-US" sz="2200" b="1" dirty="0"/>
              <a:t>40 CFR 268.9(c) </a:t>
            </a:r>
            <a:r>
              <a:rPr lang="en-US" sz="2200" dirty="0"/>
              <a:t>Failure to determine that the Waste Lead contaminated soil was above treatment standards for Lead prior to being land disposed.</a:t>
            </a:r>
          </a:p>
        </p:txBody>
      </p:sp>
    </p:spTree>
    <p:extLst>
      <p:ext uri="{BB962C8B-B14F-4D97-AF65-F5344CB8AC3E}">
        <p14:creationId xmlns:p14="http://schemas.microsoft.com/office/powerpoint/2010/main" val="4191968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11727"/>
            <a:ext cx="9601200" cy="810491"/>
          </a:xfrm>
        </p:spPr>
        <p:txBody>
          <a:bodyPr/>
          <a:lstStyle/>
          <a:p>
            <a:r>
              <a:rPr lang="en-US" dirty="0"/>
              <a:t>LSRP Response to the NOV</a:t>
            </a:r>
          </a:p>
        </p:txBody>
      </p:sp>
      <p:sp>
        <p:nvSpPr>
          <p:cNvPr id="3" name="Content Placeholder 2"/>
          <p:cNvSpPr>
            <a:spLocks noGrp="1"/>
          </p:cNvSpPr>
          <p:nvPr>
            <p:ph idx="1"/>
          </p:nvPr>
        </p:nvSpPr>
        <p:spPr>
          <a:xfrm>
            <a:off x="1371600" y="1122218"/>
            <a:ext cx="9601200" cy="5557982"/>
          </a:xfrm>
        </p:spPr>
        <p:txBody>
          <a:bodyPr>
            <a:normAutofit fontScale="92500"/>
          </a:bodyPr>
          <a:lstStyle/>
          <a:p>
            <a:r>
              <a:rPr lang="en-US" sz="2400" dirty="0"/>
              <a:t>Treatment was performed in-situ within the Area of Contamination (AOC)</a:t>
            </a:r>
          </a:p>
          <a:p>
            <a:r>
              <a:rPr lang="en-US" sz="2400" dirty="0"/>
              <a:t>LSRP cited US EPA Memo 10/24/98 as the basis for contesting the violations. </a:t>
            </a:r>
            <a:r>
              <a:rPr lang="en-US" sz="2400" dirty="0">
                <a:hlinkClick r:id="rId2"/>
              </a:rPr>
              <a:t>https://yosemite.epa.gov/OSW/rcra.nsf/ea6e50dc6214725285256bf00063269d/D9E61A0505DB4B6885256817006E32B8/$file/14291.pdf</a:t>
            </a:r>
            <a:endParaRPr lang="en-US" sz="2400" dirty="0"/>
          </a:p>
          <a:p>
            <a:pPr marL="0" indent="0">
              <a:buNone/>
            </a:pPr>
            <a:r>
              <a:rPr lang="en-US" sz="2400" b="1" dirty="0"/>
              <a:t>“Area of Contamination Policy</a:t>
            </a:r>
            <a:r>
              <a:rPr lang="en-US" sz="2400" dirty="0"/>
              <a:t>. In what is typically referred to as the area of contamination (AOC) policy, EPA interprets RCRA to allow certain discrete areas of generally dispersed contamination to be considered RCRA units (usually landfills). Because an AOC is equated to a RCRA land-based unit, consolidation and </a:t>
            </a:r>
            <a:r>
              <a:rPr lang="en-US" sz="2400" i="1" dirty="0"/>
              <a:t>in situ </a:t>
            </a:r>
            <a:r>
              <a:rPr lang="en-US" sz="2400" dirty="0"/>
              <a:t>treatment of hazardous waste within the AOC do not create a new point of hazardous waste generation for purposes of RCRA. </a:t>
            </a:r>
            <a:r>
              <a:rPr lang="en-US" sz="2400" b="1" u="sng" dirty="0"/>
              <a:t>This interpretation allows wastes to be consolidated or treated </a:t>
            </a:r>
            <a:r>
              <a:rPr lang="en-US" sz="2400" b="1" i="1" u="sng" dirty="0"/>
              <a:t>in situ </a:t>
            </a:r>
            <a:r>
              <a:rPr lang="en-US" sz="2400" b="1" u="sng" dirty="0"/>
              <a:t>within an AOC without triggering land disposal restrictions or minimum technology requirements</a:t>
            </a:r>
            <a:r>
              <a:rPr lang="en-US" sz="2400" dirty="0"/>
              <a:t>.”</a:t>
            </a:r>
          </a:p>
          <a:p>
            <a:pPr>
              <a:buFont typeface="Wingdings" panose="05000000000000000000" pitchFamily="2" charset="2"/>
              <a:buChar char="§"/>
            </a:pPr>
            <a:r>
              <a:rPr lang="en-US" sz="2400" dirty="0"/>
              <a:t>The Department disagreed with this interpretation.</a:t>
            </a:r>
          </a:p>
          <a:p>
            <a:endParaRPr lang="en-US" dirty="0"/>
          </a:p>
        </p:txBody>
      </p:sp>
    </p:spTree>
    <p:extLst>
      <p:ext uri="{BB962C8B-B14F-4D97-AF65-F5344CB8AC3E}">
        <p14:creationId xmlns:p14="http://schemas.microsoft.com/office/powerpoint/2010/main" val="1418217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71600" y="685800"/>
            <a:ext cx="9601200" cy="824345"/>
          </a:xfrm>
        </p:spPr>
        <p:txBody>
          <a:bodyPr>
            <a:normAutofit/>
          </a:bodyPr>
          <a:lstStyle/>
          <a:p>
            <a:pPr algn="ctr"/>
            <a:r>
              <a:rPr lang="en-US" sz="4000" dirty="0"/>
              <a:t>Overview on Management of RCRA Soils</a:t>
            </a:r>
          </a:p>
        </p:txBody>
      </p:sp>
      <p:sp>
        <p:nvSpPr>
          <p:cNvPr id="7" name="Content Placeholder 6"/>
          <p:cNvSpPr>
            <a:spLocks noGrp="1"/>
          </p:cNvSpPr>
          <p:nvPr>
            <p:ph idx="1"/>
          </p:nvPr>
        </p:nvSpPr>
        <p:spPr>
          <a:xfrm>
            <a:off x="1371600" y="1510146"/>
            <a:ext cx="9601200" cy="4973782"/>
          </a:xfrm>
        </p:spPr>
        <p:txBody>
          <a:bodyPr>
            <a:normAutofit/>
          </a:bodyPr>
          <a:lstStyle/>
          <a:p>
            <a:pPr marL="0" indent="0" algn="ctr">
              <a:buNone/>
            </a:pPr>
            <a:r>
              <a:rPr lang="en-US" sz="2400" dirty="0">
                <a:hlinkClick r:id="rId2"/>
              </a:rPr>
              <a:t>https://archive.epa.gov/epawaste/hazard/web/pdf/mrw_slides.pdf</a:t>
            </a:r>
            <a:endParaRPr lang="en-US" sz="2400" dirty="0"/>
          </a:p>
          <a:p>
            <a:r>
              <a:rPr lang="en-US" sz="2400" dirty="0"/>
              <a:t>US EPA defines in situ “in its original place,” or on-site”, means unexcavated and unmoved.</a:t>
            </a:r>
          </a:p>
          <a:p>
            <a:r>
              <a:rPr lang="en-US" sz="2400" dirty="0"/>
              <a:t>Department position:</a:t>
            </a:r>
          </a:p>
          <a:p>
            <a:pPr lvl="1">
              <a:buFont typeface="Wingdings" panose="05000000000000000000" pitchFamily="2" charset="2"/>
              <a:buChar char="Ø"/>
            </a:pPr>
            <a:r>
              <a:rPr lang="en-US" sz="2400" dirty="0" err="1"/>
              <a:t>Pb</a:t>
            </a:r>
            <a:r>
              <a:rPr lang="en-US" sz="2400" dirty="0"/>
              <a:t> soils were treated ex-situ in a pile (un-containerized) </a:t>
            </a:r>
          </a:p>
          <a:p>
            <a:pPr lvl="1">
              <a:buFont typeface="Wingdings" panose="05000000000000000000" pitchFamily="2" charset="2"/>
              <a:buChar char="Ø"/>
            </a:pPr>
            <a:r>
              <a:rPr lang="en-US" sz="2400" dirty="0"/>
              <a:t>AOC policy does not apply in this case. The treated soils were disposed off-site and NOT managed within the AOC. </a:t>
            </a:r>
          </a:p>
          <a:p>
            <a:pPr lvl="1">
              <a:buFont typeface="Wingdings" panose="05000000000000000000" pitchFamily="2" charset="2"/>
              <a:buChar char="Ø"/>
            </a:pPr>
            <a:r>
              <a:rPr lang="en-US" sz="2400" dirty="0"/>
              <a:t>Treated soils did NOT meet treatment standards prior to Land Disposal</a:t>
            </a:r>
          </a:p>
          <a:p>
            <a:pPr marL="530352" lvl="1" indent="0">
              <a:buNone/>
            </a:pPr>
            <a:r>
              <a:rPr lang="en-US" dirty="0"/>
              <a:t> </a:t>
            </a:r>
          </a:p>
        </p:txBody>
      </p:sp>
    </p:spTree>
    <p:extLst>
      <p:ext uri="{BB962C8B-B14F-4D97-AF65-F5344CB8AC3E}">
        <p14:creationId xmlns:p14="http://schemas.microsoft.com/office/powerpoint/2010/main" val="2513953818"/>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353</TotalTime>
  <Words>597</Words>
  <Application>Microsoft Office PowerPoint</Application>
  <PresentationFormat>Widescreen</PresentationFormat>
  <Paragraphs>41</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Franklin Gothic Book</vt:lpstr>
      <vt:lpstr>Wingdings</vt:lpstr>
      <vt:lpstr>Crop</vt:lpstr>
      <vt:lpstr>Case Study  Former  Pistol range</vt:lpstr>
      <vt:lpstr>Background</vt:lpstr>
      <vt:lpstr>Inspection Findings</vt:lpstr>
      <vt:lpstr>Notice of Violation Issued</vt:lpstr>
      <vt:lpstr>LSRP Response to the NOV</vt:lpstr>
      <vt:lpstr>Overview on Management of RCRA Soils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Former  Englewood Pistol range Case</dc:title>
  <dc:creator>Sanchez, Martin</dc:creator>
  <cp:lastModifiedBy>Sanchez, Martin</cp:lastModifiedBy>
  <cp:revision>21</cp:revision>
  <dcterms:created xsi:type="dcterms:W3CDTF">2017-03-03T19:42:53Z</dcterms:created>
  <dcterms:modified xsi:type="dcterms:W3CDTF">2018-09-24T19:53:46Z</dcterms:modified>
</cp:coreProperties>
</file>